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4322D2-32CF-41AE-856D-4D52C38E5324}">
  <a:tblStyle styleId="{5E4322D2-32CF-41AE-856D-4D52C38E53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a1a41172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a1a41172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773549e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f773549e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a1a41172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a1a41172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a1a41172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a1a41172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a50c019a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a50c019a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cd2a815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cd2a815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a1a41172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ba1a41172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a1a41172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a1a41172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773549e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773549e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773549e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773549e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356bee51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356bee51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773549ed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f773549ed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773549ed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773549ed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773549ed0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773549ed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773549ed0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773549ed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773549ed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f773549ed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773549ed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773549ed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773549ed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773549ed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773549ed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773549ed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773549ed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f773549ed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773549ed0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f773549ed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a1a4117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a1a4117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a1a41172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ba1a41172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773549ed0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773549ed0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773549ed0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f773549ed0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a50c019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ba50c019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773549ed0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f773549ed0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c68ca3a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c68ca3a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773549ed0_1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773549ed0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a1a41172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a1a4117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a1a4117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a1a4117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a1a41172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a1a41172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a1a41172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a1a41172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rub-hgi/high-speed_bcrypt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hyperlink" Target="https://blog.mbedded.ninja/programming/serialization-formats/consistent-overhead-byte-stuffing-cob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erdana"/>
                <a:ea typeface="Verdana"/>
                <a:cs typeface="Verdana"/>
                <a:sym typeface="Verdana"/>
              </a:rPr>
              <a:t>Projet de bachelor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Bruteforce Password</a:t>
            </a: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Attack on </a:t>
            </a: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FPGAs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162325" y="4194225"/>
            <a:ext cx="1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Kandiah Abivarman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162325" y="4519925"/>
            <a:ext cx="1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03.09.2024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04600"/>
            <a:ext cx="1477800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- Format du hash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150" y="1130950"/>
            <a:ext cx="5751700" cy="28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Réalisations - Travail de semestre</a:t>
            </a:r>
            <a:endParaRPr/>
          </a:p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existante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2707950" y="3754175"/>
            <a:ext cx="37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https://github.com/rub-hgi/high-speed_bcrypt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975" y="1389338"/>
            <a:ext cx="4729650" cy="2364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existante - Schéma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450" y="1643739"/>
            <a:ext cx="5932698" cy="29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- Password Hashing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51" y="1840898"/>
            <a:ext cx="6520499" cy="241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Password Generator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34" y="1500425"/>
            <a:ext cx="8146719" cy="28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Core Interface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888" y="1331737"/>
            <a:ext cx="5522227" cy="293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existante - Problèmes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Documentations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Versions - Incohérences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Testbenches</a:t>
            </a: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incomplets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Petites erreurs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Réalisations - Travail de bachelor</a:t>
            </a:r>
            <a:endParaRPr/>
          </a:p>
        </p:txBody>
      </p:sp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Solutions</a:t>
            </a:r>
            <a:r>
              <a:rPr lang="fr"/>
              <a:t> - Schéma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888" y="1254800"/>
            <a:ext cx="4598236" cy="37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erdana"/>
                <a:ea typeface="Verdana"/>
                <a:cs typeface="Verdana"/>
                <a:sym typeface="Verdana"/>
              </a:rPr>
              <a:t>Table des matières 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rmAutofit/>
          </a:bodyPr>
          <a:lstStyle/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Bcrypt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Réalisations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Résultats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Conclusion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</a:t>
            </a:r>
            <a:endParaRPr/>
          </a:p>
        </p:txBody>
      </p:sp>
      <p:sp>
        <p:nvSpPr>
          <p:cNvPr id="236" name="Google Shape;236;p3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CARTE FPGA - Nexys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Artix 7</a:t>
            </a:r>
            <a:endParaRPr/>
          </a:p>
        </p:txBody>
      </p:sp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150" y="1318661"/>
            <a:ext cx="3531050" cy="297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 - Initialisation des Quadcores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4" name="Google Shape;244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729450" y="1793650"/>
            <a:ext cx="44235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Le nombre d’essais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Le HASH et le SALT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Initialisation du générateur de mots de passe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125" y="3091250"/>
            <a:ext cx="4549734" cy="17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 - Réponse du système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00" y="1692188"/>
            <a:ext cx="4164951" cy="1759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p34"/>
          <p:cNvGraphicFramePr/>
          <p:nvPr/>
        </p:nvGraphicFramePr>
        <p:xfrm>
          <a:off x="4655625" y="215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{5E4322D2-32CF-41AE-856D-4D52C38E5324}</a:tableStyleId>
              </a:tblPr>
              <a:tblGrid>
                <a:gridCol w="891075"/>
                <a:gridCol w="2331475"/>
              </a:tblGrid>
              <a:tr h="49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Return Code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Return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OK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001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Packet size greater than expected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Packet size smaller than expected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Quadcore ID not valid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CRC Error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 - Retour du système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Google Shape;26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502" y="1511425"/>
            <a:ext cx="4630999" cy="326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 - Encodage</a:t>
            </a:r>
            <a:r>
              <a:rPr lang="fr"/>
              <a:t> COBS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9" y="1521175"/>
            <a:ext cx="4105951" cy="32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475" y="2237025"/>
            <a:ext cx="3729501" cy="13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916575" y="4620300"/>
            <a:ext cx="373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hlinkClick r:id="rId5"/>
              </a:rPr>
              <a:t>https://blog.mbedded.ninja/programming/serialization-formats/consistent-overhead-byte-stuffing-cobs/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 - Schéma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6" name="Google Shape;276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01" y="1367150"/>
            <a:ext cx="5474601" cy="342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PCIe</a:t>
            </a:r>
            <a:endParaRPr/>
          </a:p>
        </p:txBody>
      </p:sp>
      <p:sp>
        <p:nvSpPr>
          <p:cNvPr id="283" name="Google Shape;283;p3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CARTE FPGA - KCU 116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Kintex Ultrascale +</a:t>
            </a:r>
            <a:endParaRPr/>
          </a:p>
        </p:txBody>
      </p:sp>
      <p:sp>
        <p:nvSpPr>
          <p:cNvPr id="284" name="Google Shape;284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225" y="1432375"/>
            <a:ext cx="4302051" cy="22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PCIe - Schéma Général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688" y="1720650"/>
            <a:ext cx="6108227" cy="27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PCIe - Accès Mémoire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8" name="Google Shape;298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38" y="1511500"/>
            <a:ext cx="5214525" cy="29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PCIe - Schéma de Test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5" name="Google Shape;305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75" y="1569325"/>
            <a:ext cx="5400827" cy="30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312" name="Google Shape;312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- Hashrate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8" name="Google Shape;318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19" name="Google Shape;319;p43"/>
          <p:cNvGraphicFramePr/>
          <p:nvPr/>
        </p:nvGraphicFramePr>
        <p:xfrm>
          <a:off x="1524850" y="177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{5E4322D2-32CF-41AE-856D-4D52C38E5324}</a:tableStyleId>
              </a:tblPr>
              <a:tblGrid>
                <a:gridCol w="1206500"/>
                <a:gridCol w="854725"/>
                <a:gridCol w="1163725"/>
                <a:gridCol w="1653325"/>
                <a:gridCol w="1216025"/>
              </a:tblGrid>
              <a:tr h="19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Carte </a:t>
                      </a:r>
                      <a:r>
                        <a:rPr b="1" lang="fr" sz="1300"/>
                        <a:t>FPGA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Freq (MHz)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Quadcores Max.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Utilisations (%)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Hashrate (cost : 5)</a:t>
                      </a:r>
                      <a:endParaRPr b="1" sz="13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Nexys Video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100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78.36, LUT : 75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 u="sng"/>
                        <a:t>13’554 H/s</a:t>
                      </a:r>
                      <a:endParaRPr sz="1000" u="sng"/>
                    </a:p>
                  </a:txBody>
                  <a:tcPr marT="91425" marB="91425" marR="91425" marL="91425" anchor="ctr"/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KCU 116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100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97.50, LUT : 68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22’180 H/s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97.50, LUT : 68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44’369 H/s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250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97.50, LUT : 68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 u="sng"/>
                        <a:t>55’450 H/s</a:t>
                      </a:r>
                      <a:endParaRPr sz="1000" u="sng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275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&lt; 30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-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&lt; 50’820 H/s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- Comparaisons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26" name="Google Shape;326;p44"/>
          <p:cNvGraphicFramePr/>
          <p:nvPr/>
        </p:nvGraphicFramePr>
        <p:xfrm>
          <a:off x="1024400" y="175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{5E4322D2-32CF-41AE-856D-4D52C38E5324}</a:tableStyleId>
              </a:tblPr>
              <a:tblGrid>
                <a:gridCol w="2178250"/>
                <a:gridCol w="1172650"/>
                <a:gridCol w="1339000"/>
                <a:gridCol w="952650"/>
                <a:gridCol w="1452650"/>
              </a:tblGrid>
              <a:tr h="56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Architecture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Puissance</a:t>
                      </a:r>
                      <a:endParaRPr b="1"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(W)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Hashrate </a:t>
                      </a:r>
                      <a:endParaRPr b="1"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(cost : 5)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Efficacité Énergétique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 hMerge="1"/>
              </a:tr>
              <a:tr h="451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FPGA (Nexys Video, 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22 Quadcores, 100 MHz)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4.38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13’554 H/s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3’094 H/J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11.140 MH</a:t>
                      </a:r>
                      <a:r>
                        <a:rPr lang="fr" sz="1000"/>
                        <a:t>ash</a:t>
                      </a:r>
                      <a:r>
                        <a:rPr lang="fr" sz="1000"/>
                        <a:t>/Wh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7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FPGA (KCU116, 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36 Quadcores, 250 MHz)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11.7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55’450 H/s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4’739 Hash/J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17.06 MHash/Wh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  <a:tr h="41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CPU (AMD Ryzen 7 4800U, </a:t>
                      </a:r>
                      <a:endParaRPr i="1" sz="10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16 threads)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~25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8’200 H/s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328 H/J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1.18 MHash/Wh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8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GPU (NVIDIA GTX 1660 Super)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125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19’201 H/s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154 Hash/J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552.98 kHash/Wh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r>
              <a:rPr lang="fr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">
                <a:latin typeface="Verdana"/>
                <a:ea typeface="Verdana"/>
                <a:cs typeface="Verdana"/>
                <a:sym typeface="Verdana"/>
              </a:rPr>
              <a:t>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2" name="Google Shape;332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Optimisation de l’implémentation Bcrypt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Finir implémentation solution PCIe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Mettre en place un driver linux pour PCIe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3" name="Google Shape;333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</a:t>
            </a:r>
            <a:endParaRPr/>
          </a:p>
        </p:txBody>
      </p:sp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r>
              <a:rPr lang="fr"/>
              <a:t> - </a:t>
            </a:r>
            <a:r>
              <a:rPr lang="fr"/>
              <a:t>Elca Security</a:t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448" y="2232138"/>
            <a:ext cx="4422701" cy="6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- Durée du travail</a:t>
            </a:r>
            <a:endParaRPr/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6103388" y="255198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7175587" y="2261025"/>
            <a:ext cx="633600" cy="594300"/>
            <a:chOff x="3237162" y="1957150"/>
            <a:chExt cx="633600" cy="594300"/>
          </a:xfrm>
        </p:grpSpPr>
        <p:sp>
          <p:nvSpPr>
            <p:cNvPr id="119" name="Google Shape;119;p1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3237162" y="2106075"/>
              <a:ext cx="633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08.</a:t>
              </a: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2024</a:t>
              </a:r>
              <a:endParaRPr b="1"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1045683" y="2261025"/>
            <a:ext cx="2232030" cy="1040700"/>
            <a:chOff x="5338808" y="1957150"/>
            <a:chExt cx="2232030" cy="1040700"/>
          </a:xfrm>
        </p:grpSpPr>
        <p:sp>
          <p:nvSpPr>
            <p:cNvPr id="122" name="Google Shape;122;p1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1B78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5861738" y="2551450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Projet de semestre :</a:t>
              </a:r>
              <a:endParaRPr b="1" sz="12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5338950" y="211832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8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10.2023</a:t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Google Shape;125;p17"/>
          <p:cNvGrpSpPr/>
          <p:nvPr/>
        </p:nvGrpSpPr>
        <p:grpSpPr>
          <a:xfrm>
            <a:off x="3127500" y="2261025"/>
            <a:ext cx="594460" cy="594300"/>
            <a:chOff x="7420625" y="1957150"/>
            <a:chExt cx="594460" cy="594300"/>
          </a:xfrm>
        </p:grpSpPr>
        <p:sp>
          <p:nvSpPr>
            <p:cNvPr id="126" name="Google Shape;126;p17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1B78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7420625" y="211832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8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03.2024</a:t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" name="Google Shape;128;p17"/>
          <p:cNvSpPr/>
          <p:nvPr/>
        </p:nvSpPr>
        <p:spPr>
          <a:xfrm>
            <a:off x="2126025" y="255198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1B78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5075921" y="2261025"/>
            <a:ext cx="2179167" cy="1032500"/>
            <a:chOff x="1137496" y="1957150"/>
            <a:chExt cx="2179167" cy="1032500"/>
          </a:xfrm>
        </p:grpSpPr>
        <p:sp>
          <p:nvSpPr>
            <p:cNvPr id="130" name="Google Shape;130;p1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1137496" y="2106075"/>
              <a:ext cx="623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.2024</a:t>
              </a:r>
              <a:endParaRPr b="1"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1607563" y="2543250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Projet de Bachelor</a:t>
              </a:r>
              <a:endParaRPr b="1" sz="12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3" name="Google Shape;133;p17"/>
          <p:cNvSpPr txBox="1"/>
          <p:nvPr/>
        </p:nvSpPr>
        <p:spPr>
          <a:xfrm>
            <a:off x="1833825" y="3197175"/>
            <a:ext cx="22521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rPr>
              <a:t>En parallèle des cours</a:t>
            </a:r>
            <a:endParaRPr b="1" sz="1000">
              <a:solidFill>
                <a:srgbClr val="1B78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rPr>
              <a:t>8 h par semaine</a:t>
            </a:r>
            <a:endParaRPr sz="1300">
              <a:solidFill>
                <a:srgbClr val="1B786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5849825" y="3197175"/>
            <a:ext cx="22521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7291E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Temps plein</a:t>
            </a:r>
            <a:endParaRPr b="1" sz="1000">
              <a:solidFill>
                <a:srgbClr val="A729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7291E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450 h</a:t>
            </a:r>
            <a:r>
              <a:rPr b="1" lang="fr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 de travail</a:t>
            </a:r>
            <a:endParaRPr sz="1300">
              <a:solidFill>
                <a:srgbClr val="A7291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erdana"/>
                <a:ea typeface="Verdana"/>
                <a:cs typeface="Verdana"/>
                <a:sym typeface="Verdana"/>
              </a:rPr>
              <a:t>Introduction</a:t>
            </a:r>
            <a:r>
              <a:rPr lang="fr">
                <a:latin typeface="Verdana"/>
                <a:ea typeface="Verdana"/>
                <a:cs typeface="Verdana"/>
                <a:sym typeface="Verdana"/>
              </a:rPr>
              <a:t> - Schéma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75" y="1544750"/>
            <a:ext cx="6227052" cy="31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erdana"/>
                <a:ea typeface="Verdana"/>
                <a:cs typeface="Verdana"/>
                <a:sym typeface="Verdana"/>
              </a:rPr>
              <a:t>Introduction</a:t>
            </a:r>
            <a:r>
              <a:rPr lang="fr">
                <a:latin typeface="Verdana"/>
                <a:ea typeface="Verdana"/>
                <a:cs typeface="Verdana"/>
                <a:sym typeface="Verdana"/>
              </a:rPr>
              <a:t> - FPGA vs CPU vs GPU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Consommation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Hashrate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Coût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- Algorithme de hash</a:t>
            </a:r>
            <a:endParaRPr/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300" y="1023213"/>
            <a:ext cx="5259402" cy="309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